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Nuni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Nunito-bold.fntdata"/><Relationship Id="rId10" Type="http://schemas.openxmlformats.org/officeDocument/2006/relationships/slide" Target="slides/slide5.xml"/><Relationship Id="rId32" Type="http://schemas.openxmlformats.org/officeDocument/2006/relationships/font" Target="fonts/Nunito-regular.fntdata"/><Relationship Id="rId13" Type="http://schemas.openxmlformats.org/officeDocument/2006/relationships/slide" Target="slides/slide8.xml"/><Relationship Id="rId35" Type="http://schemas.openxmlformats.org/officeDocument/2006/relationships/font" Target="fonts/Nunito-boldItalic.fntdata"/><Relationship Id="rId12" Type="http://schemas.openxmlformats.org/officeDocument/2006/relationships/slide" Target="slides/slide7.xml"/><Relationship Id="rId34" Type="http://schemas.openxmlformats.org/officeDocument/2006/relationships/font" Target="fonts/Nunit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3563bdcdc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3563bdcdc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35b00bf7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35b00bf7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35b00bf7b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35b00bf7b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35b00bf7b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35b00bf7b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35b00bf7b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35b00bf7b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35b00bf7b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35b00bf7b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35b00bf7ba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35b00bf7ba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35b00bf7ba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35b00bf7b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35b00bf7ba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35b00bf7ba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35b278e49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35b278e49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35349f7099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35349f7099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35b00bf7b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35b00bf7b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35b00bf7b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35b00bf7b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35b00bf7ba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35b00bf7ba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35b00bf7ba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35b00bf7ba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35b00bf7ba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35b00bf7ba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3563bdcdc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3563bdcdc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3563bdcdcc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3563bdcdcc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3563bdcdc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3563bdcdc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3563bdcdc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3563bdcdc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3563bdcdc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3563bdcdc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3563bdcdc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3563bdcdc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3563bdcdc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3563bdcdc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3563bdcdc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3563bdcdc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3563bdcdc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3563bdcdc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hyperlink" Target="https://www.thethingsnetwork.org/community/cordoba-e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932503" y="531433"/>
            <a:ext cx="5361300" cy="1448100"/>
          </a:xfrm>
          <a:prstGeom prst="rect">
            <a:avLst/>
          </a:prstGeom>
          <a:noFill/>
        </p:spPr>
        <p:txBody>
          <a:bodyPr anchorCtr="0" anchor="ctr" bIns="91425" lIns="91425" spcFirstLastPara="1" rIns="91425" wrap="square" tIns="91425">
            <a:normAutofit/>
          </a:bodyPr>
          <a:lstStyle/>
          <a:p>
            <a:pPr indent="0" lvl="0" marL="0" rtl="0" algn="ctr">
              <a:spcBef>
                <a:spcPts val="0"/>
              </a:spcBef>
              <a:spcAft>
                <a:spcPts val="0"/>
              </a:spcAft>
              <a:buNone/>
            </a:pPr>
            <a:r>
              <a:rPr lang="es" u="sng">
                <a:solidFill>
                  <a:srgbClr val="FF0000"/>
                </a:solidFill>
              </a:rPr>
              <a:t>Proyecto Integrado:</a:t>
            </a:r>
            <a:endParaRPr u="sng">
              <a:solidFill>
                <a:srgbClr val="FF0000"/>
              </a:solidFill>
            </a:endParaRPr>
          </a:p>
          <a:p>
            <a:pPr indent="0" lvl="0" marL="0" rtl="0" algn="ctr">
              <a:spcBef>
                <a:spcPts val="0"/>
              </a:spcBef>
              <a:spcAft>
                <a:spcPts val="0"/>
              </a:spcAft>
              <a:buNone/>
            </a:pPr>
            <a:r>
              <a:rPr lang="es" u="sng">
                <a:solidFill>
                  <a:srgbClr val="FF0000"/>
                </a:solidFill>
              </a:rPr>
              <a:t>Redes Lorawan</a:t>
            </a:r>
            <a:endParaRPr u="sng">
              <a:solidFill>
                <a:srgbClr val="FF0000"/>
              </a:solidFill>
            </a:endParaRPr>
          </a:p>
        </p:txBody>
      </p:sp>
      <p:pic>
        <p:nvPicPr>
          <p:cNvPr id="129" name="Google Shape;129;p13"/>
          <p:cNvPicPr preferRelativeResize="0"/>
          <p:nvPr/>
        </p:nvPicPr>
        <p:blipFill>
          <a:blip r:embed="rId3">
            <a:alphaModFix/>
          </a:blip>
          <a:stretch>
            <a:fillRect/>
          </a:stretch>
        </p:blipFill>
        <p:spPr>
          <a:xfrm>
            <a:off x="3673875" y="2087296"/>
            <a:ext cx="4645798" cy="2294700"/>
          </a:xfrm>
          <a:prstGeom prst="rect">
            <a:avLst/>
          </a:prstGeom>
          <a:noFill/>
          <a:ln>
            <a:noFill/>
          </a:ln>
        </p:spPr>
      </p:pic>
      <p:sp>
        <p:nvSpPr>
          <p:cNvPr id="130" name="Google Shape;130;p13"/>
          <p:cNvSpPr txBox="1"/>
          <p:nvPr/>
        </p:nvSpPr>
        <p:spPr>
          <a:xfrm>
            <a:off x="454225" y="2384700"/>
            <a:ext cx="3219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Calibri"/>
                <a:ea typeface="Calibri"/>
                <a:cs typeface="Calibri"/>
                <a:sym typeface="Calibri"/>
              </a:rPr>
              <a:t>Juan José Gil Luna</a:t>
            </a:r>
            <a:endParaRPr>
              <a:latin typeface="Calibri"/>
              <a:ea typeface="Calibri"/>
              <a:cs typeface="Calibri"/>
              <a:sym typeface="Calibri"/>
            </a:endParaRPr>
          </a:p>
          <a:p>
            <a:pPr indent="0" lvl="0" marL="0" rtl="0" algn="l">
              <a:spcBef>
                <a:spcPts val="0"/>
              </a:spcBef>
              <a:spcAft>
                <a:spcPts val="0"/>
              </a:spcAft>
              <a:buNone/>
            </a:pPr>
            <a:r>
              <a:rPr lang="es">
                <a:latin typeface="Calibri"/>
                <a:ea typeface="Calibri"/>
                <a:cs typeface="Calibri"/>
                <a:sym typeface="Calibri"/>
              </a:rPr>
              <a:t>I.E.S. Gran Capitán</a:t>
            </a:r>
            <a:endParaRPr>
              <a:latin typeface="Calibri"/>
              <a:ea typeface="Calibri"/>
              <a:cs typeface="Calibri"/>
              <a:sym typeface="Calibri"/>
            </a:endParaRPr>
          </a:p>
          <a:p>
            <a:pPr indent="0" lvl="0" marL="0" rtl="0" algn="l">
              <a:spcBef>
                <a:spcPts val="0"/>
              </a:spcBef>
              <a:spcAft>
                <a:spcPts val="0"/>
              </a:spcAft>
              <a:buNone/>
            </a:pPr>
            <a:r>
              <a:rPr lang="es">
                <a:latin typeface="Calibri"/>
                <a:ea typeface="Calibri"/>
                <a:cs typeface="Calibri"/>
                <a:sym typeface="Calibri"/>
              </a:rPr>
              <a:t>Administración de Sistemas Informáticos en Red (ASIR)</a:t>
            </a:r>
            <a:endParaRPr>
              <a:latin typeface="Calibri"/>
              <a:ea typeface="Calibri"/>
              <a:cs typeface="Calibri"/>
              <a:sym typeface="Calibri"/>
            </a:endParaRPr>
          </a:p>
          <a:p>
            <a:pPr indent="0" lvl="0" marL="0" rtl="0" algn="l">
              <a:spcBef>
                <a:spcPts val="0"/>
              </a:spcBef>
              <a:spcAft>
                <a:spcPts val="0"/>
              </a:spcAft>
              <a:buNone/>
            </a:pPr>
            <a:r>
              <a:rPr lang="es">
                <a:latin typeface="Calibri"/>
                <a:ea typeface="Calibri"/>
                <a:cs typeface="Calibri"/>
                <a:sym typeface="Calibri"/>
              </a:rPr>
              <a:t>José Ramón Albedrín</a:t>
            </a:r>
            <a:endParaRPr>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2"/>
          <p:cNvSpPr txBox="1"/>
          <p:nvPr>
            <p:ph type="title"/>
          </p:nvPr>
        </p:nvSpPr>
        <p:spPr>
          <a:xfrm>
            <a:off x="819150" y="204325"/>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u="sng">
                <a:solidFill>
                  <a:srgbClr val="FF0000"/>
                </a:solidFill>
              </a:rPr>
              <a:t>EL ESQUEMA FINAL DEL PROYECTO</a:t>
            </a:r>
            <a:endParaRPr u="sng">
              <a:solidFill>
                <a:srgbClr val="FF0000"/>
              </a:solidFill>
            </a:endParaRPr>
          </a:p>
        </p:txBody>
      </p:sp>
      <p:pic>
        <p:nvPicPr>
          <p:cNvPr id="193" name="Google Shape;193;p22"/>
          <p:cNvPicPr preferRelativeResize="0"/>
          <p:nvPr/>
        </p:nvPicPr>
        <p:blipFill>
          <a:blip r:embed="rId3">
            <a:alphaModFix/>
          </a:blip>
          <a:stretch>
            <a:fillRect/>
          </a:stretch>
        </p:blipFill>
        <p:spPr>
          <a:xfrm>
            <a:off x="959525" y="985250"/>
            <a:ext cx="7365328" cy="37166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3"/>
          <p:cNvSpPr txBox="1"/>
          <p:nvPr>
            <p:ph type="title"/>
          </p:nvPr>
        </p:nvSpPr>
        <p:spPr>
          <a:xfrm>
            <a:off x="706625" y="2694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u="sng">
                <a:solidFill>
                  <a:srgbClr val="FF0000"/>
                </a:solidFill>
              </a:rPr>
              <a:t>Montaje Docker y lanzamos el contenedor</a:t>
            </a:r>
            <a:endParaRPr u="sng">
              <a:solidFill>
                <a:srgbClr val="FF0000"/>
              </a:solidFill>
            </a:endParaRPr>
          </a:p>
        </p:txBody>
      </p:sp>
      <p:pic>
        <p:nvPicPr>
          <p:cNvPr id="199" name="Google Shape;199;p23"/>
          <p:cNvPicPr preferRelativeResize="0"/>
          <p:nvPr/>
        </p:nvPicPr>
        <p:blipFill>
          <a:blip r:embed="rId3">
            <a:alphaModFix/>
          </a:blip>
          <a:stretch>
            <a:fillRect/>
          </a:stretch>
        </p:blipFill>
        <p:spPr>
          <a:xfrm>
            <a:off x="883175" y="996950"/>
            <a:ext cx="3377394" cy="3628751"/>
          </a:xfrm>
          <a:prstGeom prst="rect">
            <a:avLst/>
          </a:prstGeom>
          <a:noFill/>
          <a:ln>
            <a:noFill/>
          </a:ln>
        </p:spPr>
      </p:pic>
      <p:pic>
        <p:nvPicPr>
          <p:cNvPr id="200" name="Google Shape;200;p23"/>
          <p:cNvPicPr preferRelativeResize="0"/>
          <p:nvPr/>
        </p:nvPicPr>
        <p:blipFill>
          <a:blip r:embed="rId4">
            <a:alphaModFix/>
          </a:blip>
          <a:stretch>
            <a:fillRect/>
          </a:stretch>
        </p:blipFill>
        <p:spPr>
          <a:xfrm>
            <a:off x="4820544" y="996950"/>
            <a:ext cx="3391784" cy="36287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4"/>
          <p:cNvSpPr txBox="1"/>
          <p:nvPr>
            <p:ph type="title"/>
          </p:nvPr>
        </p:nvSpPr>
        <p:spPr>
          <a:xfrm>
            <a:off x="706625" y="2694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u="sng">
                <a:solidFill>
                  <a:srgbClr val="FF0000"/>
                </a:solidFill>
              </a:rPr>
              <a:t>Comprobación Servidor IoT</a:t>
            </a:r>
            <a:endParaRPr u="sng">
              <a:solidFill>
                <a:srgbClr val="FF0000"/>
              </a:solidFill>
            </a:endParaRPr>
          </a:p>
        </p:txBody>
      </p:sp>
      <p:pic>
        <p:nvPicPr>
          <p:cNvPr id="206" name="Google Shape;206;p24"/>
          <p:cNvPicPr preferRelativeResize="0"/>
          <p:nvPr/>
        </p:nvPicPr>
        <p:blipFill>
          <a:blip r:embed="rId3">
            <a:alphaModFix/>
          </a:blip>
          <a:stretch>
            <a:fillRect/>
          </a:stretch>
        </p:blipFill>
        <p:spPr>
          <a:xfrm>
            <a:off x="1291338" y="1081275"/>
            <a:ext cx="6561313" cy="3614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5"/>
          <p:cNvSpPr txBox="1"/>
          <p:nvPr>
            <p:ph type="title"/>
          </p:nvPr>
        </p:nvSpPr>
        <p:spPr>
          <a:xfrm>
            <a:off x="706625" y="2694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u="sng">
                <a:solidFill>
                  <a:srgbClr val="FF0000"/>
                </a:solidFill>
              </a:rPr>
              <a:t>Conectamos el gateway</a:t>
            </a:r>
            <a:endParaRPr u="sng">
              <a:solidFill>
                <a:srgbClr val="FF0000"/>
              </a:solidFill>
            </a:endParaRPr>
          </a:p>
        </p:txBody>
      </p:sp>
      <p:pic>
        <p:nvPicPr>
          <p:cNvPr id="212" name="Google Shape;212;p25"/>
          <p:cNvPicPr preferRelativeResize="0"/>
          <p:nvPr/>
        </p:nvPicPr>
        <p:blipFill>
          <a:blip r:embed="rId3">
            <a:alphaModFix/>
          </a:blip>
          <a:stretch>
            <a:fillRect/>
          </a:stretch>
        </p:blipFill>
        <p:spPr>
          <a:xfrm>
            <a:off x="1169213" y="1013225"/>
            <a:ext cx="6580519" cy="36147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6"/>
          <p:cNvSpPr txBox="1"/>
          <p:nvPr>
            <p:ph type="title"/>
          </p:nvPr>
        </p:nvSpPr>
        <p:spPr>
          <a:xfrm>
            <a:off x="706625" y="2694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u="sng">
                <a:solidFill>
                  <a:srgbClr val="FF0000"/>
                </a:solidFill>
              </a:rPr>
              <a:t>Configuración Gateway Red Lora</a:t>
            </a:r>
            <a:endParaRPr u="sng">
              <a:solidFill>
                <a:srgbClr val="FF0000"/>
              </a:solidFill>
            </a:endParaRPr>
          </a:p>
        </p:txBody>
      </p:sp>
      <p:pic>
        <p:nvPicPr>
          <p:cNvPr id="218" name="Google Shape;218;p26"/>
          <p:cNvPicPr preferRelativeResize="0"/>
          <p:nvPr/>
        </p:nvPicPr>
        <p:blipFill>
          <a:blip r:embed="rId3">
            <a:alphaModFix/>
          </a:blip>
          <a:stretch>
            <a:fillRect/>
          </a:stretch>
        </p:blipFill>
        <p:spPr>
          <a:xfrm>
            <a:off x="1294863" y="1081275"/>
            <a:ext cx="6554281" cy="3614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7"/>
          <p:cNvSpPr txBox="1"/>
          <p:nvPr>
            <p:ph type="title"/>
          </p:nvPr>
        </p:nvSpPr>
        <p:spPr>
          <a:xfrm>
            <a:off x="706625" y="2694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u="sng">
                <a:solidFill>
                  <a:srgbClr val="FF0000"/>
                </a:solidFill>
              </a:rPr>
              <a:t>Configuración server IoT Gateway</a:t>
            </a:r>
            <a:endParaRPr u="sng">
              <a:solidFill>
                <a:srgbClr val="FF0000"/>
              </a:solidFill>
            </a:endParaRPr>
          </a:p>
        </p:txBody>
      </p:sp>
      <p:pic>
        <p:nvPicPr>
          <p:cNvPr id="224" name="Google Shape;224;p27"/>
          <p:cNvPicPr preferRelativeResize="0"/>
          <p:nvPr/>
        </p:nvPicPr>
        <p:blipFill>
          <a:blip r:embed="rId3">
            <a:alphaModFix/>
          </a:blip>
          <a:stretch>
            <a:fillRect/>
          </a:stretch>
        </p:blipFill>
        <p:spPr>
          <a:xfrm>
            <a:off x="1282688" y="996950"/>
            <a:ext cx="6578615" cy="361470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8"/>
          <p:cNvSpPr txBox="1"/>
          <p:nvPr>
            <p:ph type="title"/>
          </p:nvPr>
        </p:nvSpPr>
        <p:spPr>
          <a:xfrm>
            <a:off x="706625" y="2694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u="sng">
                <a:solidFill>
                  <a:srgbClr val="FF0000"/>
                </a:solidFill>
              </a:rPr>
              <a:t>Dragino Configurado</a:t>
            </a:r>
            <a:endParaRPr u="sng">
              <a:solidFill>
                <a:srgbClr val="FF0000"/>
              </a:solidFill>
            </a:endParaRPr>
          </a:p>
        </p:txBody>
      </p:sp>
      <p:pic>
        <p:nvPicPr>
          <p:cNvPr id="230" name="Google Shape;230;p28"/>
          <p:cNvPicPr preferRelativeResize="0"/>
          <p:nvPr/>
        </p:nvPicPr>
        <p:blipFill>
          <a:blip r:embed="rId3">
            <a:alphaModFix/>
          </a:blip>
          <a:stretch>
            <a:fillRect/>
          </a:stretch>
        </p:blipFill>
        <p:spPr>
          <a:xfrm>
            <a:off x="1169213" y="1025075"/>
            <a:ext cx="6580519" cy="36147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9"/>
          <p:cNvSpPr txBox="1"/>
          <p:nvPr>
            <p:ph type="title"/>
          </p:nvPr>
        </p:nvSpPr>
        <p:spPr>
          <a:xfrm>
            <a:off x="706625" y="269400"/>
            <a:ext cx="7505700" cy="954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u="sng">
                <a:solidFill>
                  <a:srgbClr val="FF0000"/>
                </a:solidFill>
              </a:rPr>
              <a:t>Configuración de los perfiles de los dispositivos</a:t>
            </a:r>
            <a:endParaRPr u="sng">
              <a:solidFill>
                <a:srgbClr val="FF0000"/>
              </a:solidFill>
            </a:endParaRPr>
          </a:p>
        </p:txBody>
      </p:sp>
      <p:pic>
        <p:nvPicPr>
          <p:cNvPr id="236" name="Google Shape;236;p29"/>
          <p:cNvPicPr preferRelativeResize="0"/>
          <p:nvPr/>
        </p:nvPicPr>
        <p:blipFill>
          <a:blip r:embed="rId3">
            <a:alphaModFix/>
          </a:blip>
          <a:stretch>
            <a:fillRect/>
          </a:stretch>
        </p:blipFill>
        <p:spPr>
          <a:xfrm>
            <a:off x="1173713" y="1067225"/>
            <a:ext cx="6571537" cy="36146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0"/>
          <p:cNvSpPr txBox="1"/>
          <p:nvPr>
            <p:ph type="title"/>
          </p:nvPr>
        </p:nvSpPr>
        <p:spPr>
          <a:xfrm>
            <a:off x="706625" y="2694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u="sng">
                <a:solidFill>
                  <a:srgbClr val="FF0000"/>
                </a:solidFill>
              </a:rPr>
              <a:t>Configuración Decoder de los sensores</a:t>
            </a:r>
            <a:endParaRPr u="sng">
              <a:solidFill>
                <a:srgbClr val="FF0000"/>
              </a:solidFill>
            </a:endParaRPr>
          </a:p>
        </p:txBody>
      </p:sp>
      <p:pic>
        <p:nvPicPr>
          <p:cNvPr id="242" name="Google Shape;242;p30"/>
          <p:cNvPicPr preferRelativeResize="0"/>
          <p:nvPr/>
        </p:nvPicPr>
        <p:blipFill>
          <a:blip r:embed="rId3">
            <a:alphaModFix/>
          </a:blip>
          <a:stretch>
            <a:fillRect/>
          </a:stretch>
        </p:blipFill>
        <p:spPr>
          <a:xfrm>
            <a:off x="1267075" y="1053175"/>
            <a:ext cx="6609838" cy="3614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1"/>
          <p:cNvSpPr txBox="1"/>
          <p:nvPr>
            <p:ph type="title"/>
          </p:nvPr>
        </p:nvSpPr>
        <p:spPr>
          <a:xfrm>
            <a:off x="706625" y="2694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u="sng">
                <a:solidFill>
                  <a:srgbClr val="FF0000"/>
                </a:solidFill>
              </a:rPr>
              <a:t>Configuración de los Dispositivos</a:t>
            </a:r>
            <a:endParaRPr u="sng">
              <a:solidFill>
                <a:srgbClr val="FF0000"/>
              </a:solidFill>
            </a:endParaRPr>
          </a:p>
        </p:txBody>
      </p:sp>
      <p:pic>
        <p:nvPicPr>
          <p:cNvPr id="248" name="Google Shape;248;p31"/>
          <p:cNvPicPr preferRelativeResize="0"/>
          <p:nvPr/>
        </p:nvPicPr>
        <p:blipFill>
          <a:blip r:embed="rId3">
            <a:alphaModFix/>
          </a:blip>
          <a:stretch>
            <a:fillRect/>
          </a:stretch>
        </p:blipFill>
        <p:spPr>
          <a:xfrm>
            <a:off x="1364425" y="1039100"/>
            <a:ext cx="6415141" cy="3614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4"/>
          <p:cNvSpPr txBox="1"/>
          <p:nvPr>
            <p:ph type="title"/>
          </p:nvPr>
        </p:nvSpPr>
        <p:spPr>
          <a:xfrm>
            <a:off x="819150" y="484000"/>
            <a:ext cx="7505700" cy="954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u="sng">
                <a:solidFill>
                  <a:srgbClr val="FF0000"/>
                </a:solidFill>
              </a:rPr>
              <a:t>¿ Qué es Lorawan y cuáles son sus </a:t>
            </a:r>
            <a:r>
              <a:rPr lang="es" u="sng">
                <a:solidFill>
                  <a:srgbClr val="FF0000"/>
                </a:solidFill>
              </a:rPr>
              <a:t>características</a:t>
            </a:r>
            <a:r>
              <a:rPr lang="es" u="sng">
                <a:solidFill>
                  <a:srgbClr val="FF0000"/>
                </a:solidFill>
              </a:rPr>
              <a:t>?</a:t>
            </a:r>
            <a:endParaRPr u="sng">
              <a:solidFill>
                <a:srgbClr val="FF0000"/>
              </a:solidFill>
            </a:endParaRPr>
          </a:p>
        </p:txBody>
      </p:sp>
      <p:sp>
        <p:nvSpPr>
          <p:cNvPr id="136" name="Google Shape;136;p14"/>
          <p:cNvSpPr txBox="1"/>
          <p:nvPr/>
        </p:nvSpPr>
        <p:spPr>
          <a:xfrm>
            <a:off x="1055425" y="1790200"/>
            <a:ext cx="712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137" name="Google Shape;137;p14"/>
          <p:cNvPicPr preferRelativeResize="0"/>
          <p:nvPr/>
        </p:nvPicPr>
        <p:blipFill>
          <a:blip r:embed="rId3">
            <a:alphaModFix/>
          </a:blip>
          <a:stretch>
            <a:fillRect/>
          </a:stretch>
        </p:blipFill>
        <p:spPr>
          <a:xfrm>
            <a:off x="4515750" y="1888600"/>
            <a:ext cx="4182599" cy="2065899"/>
          </a:xfrm>
          <a:prstGeom prst="rect">
            <a:avLst/>
          </a:prstGeom>
          <a:noFill/>
          <a:ln>
            <a:noFill/>
          </a:ln>
        </p:spPr>
      </p:pic>
      <p:sp>
        <p:nvSpPr>
          <p:cNvPr id="138" name="Google Shape;138;p14"/>
          <p:cNvSpPr txBox="1"/>
          <p:nvPr/>
        </p:nvSpPr>
        <p:spPr>
          <a:xfrm>
            <a:off x="480950" y="1656600"/>
            <a:ext cx="3901200" cy="27243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Verdana"/>
              <a:buChar char="●"/>
            </a:pPr>
            <a:r>
              <a:rPr lang="es" sz="1500">
                <a:latin typeface="Verdana"/>
                <a:ea typeface="Verdana"/>
                <a:cs typeface="Verdana"/>
                <a:sym typeface="Verdana"/>
              </a:rPr>
              <a:t>Protocolo de red para Redes de baja potencia y largo alcance.</a:t>
            </a:r>
            <a:endParaRPr sz="1500">
              <a:latin typeface="Verdana"/>
              <a:ea typeface="Verdana"/>
              <a:cs typeface="Verdana"/>
              <a:sym typeface="Verdana"/>
            </a:endParaRPr>
          </a:p>
          <a:p>
            <a:pPr indent="0" lvl="0" marL="457200" rtl="0" algn="l">
              <a:spcBef>
                <a:spcPts val="0"/>
              </a:spcBef>
              <a:spcAft>
                <a:spcPts val="0"/>
              </a:spcAft>
              <a:buNone/>
            </a:pPr>
            <a:r>
              <a:t/>
            </a:r>
            <a:endParaRPr sz="1500">
              <a:latin typeface="Verdana"/>
              <a:ea typeface="Verdana"/>
              <a:cs typeface="Verdana"/>
              <a:sym typeface="Verdana"/>
            </a:endParaRPr>
          </a:p>
          <a:p>
            <a:pPr indent="-323850" lvl="0" marL="457200" rtl="0" algn="l">
              <a:spcBef>
                <a:spcPts val="0"/>
              </a:spcBef>
              <a:spcAft>
                <a:spcPts val="0"/>
              </a:spcAft>
              <a:buSzPts val="1500"/>
              <a:buFont typeface="Verdana"/>
              <a:buChar char="●"/>
            </a:pPr>
            <a:r>
              <a:rPr lang="es" sz="1500">
                <a:latin typeface="Verdana"/>
                <a:ea typeface="Verdana"/>
                <a:cs typeface="Verdana"/>
                <a:sym typeface="Verdana"/>
              </a:rPr>
              <a:t>Mensajes entre sensores y Gateways por radiofrecuencia.</a:t>
            </a:r>
            <a:endParaRPr sz="1500">
              <a:latin typeface="Verdana"/>
              <a:ea typeface="Verdana"/>
              <a:cs typeface="Verdana"/>
              <a:sym typeface="Verdana"/>
            </a:endParaRPr>
          </a:p>
          <a:p>
            <a:pPr indent="0" lvl="0" marL="457200" rtl="0" algn="l">
              <a:spcBef>
                <a:spcPts val="0"/>
              </a:spcBef>
              <a:spcAft>
                <a:spcPts val="0"/>
              </a:spcAft>
              <a:buNone/>
            </a:pPr>
            <a:r>
              <a:t/>
            </a:r>
            <a:endParaRPr sz="1500">
              <a:latin typeface="Verdana"/>
              <a:ea typeface="Verdana"/>
              <a:cs typeface="Verdana"/>
              <a:sym typeface="Verdana"/>
            </a:endParaRPr>
          </a:p>
          <a:p>
            <a:pPr indent="-323850" lvl="0" marL="457200" rtl="0" algn="l">
              <a:spcBef>
                <a:spcPts val="0"/>
              </a:spcBef>
              <a:spcAft>
                <a:spcPts val="0"/>
              </a:spcAft>
              <a:buSzPts val="1500"/>
              <a:buFont typeface="Verdana"/>
              <a:buChar char="●"/>
            </a:pPr>
            <a:r>
              <a:rPr lang="es" sz="1500">
                <a:latin typeface="Verdana"/>
                <a:ea typeface="Verdana"/>
                <a:cs typeface="Verdana"/>
                <a:sym typeface="Verdana"/>
              </a:rPr>
              <a:t>Mensajes TCP-UDP/IP con Cifrado AES.</a:t>
            </a:r>
            <a:endParaRPr sz="1500">
              <a:latin typeface="Verdana"/>
              <a:ea typeface="Verdana"/>
              <a:cs typeface="Verdana"/>
              <a:sym typeface="Verdana"/>
            </a:endParaRPr>
          </a:p>
          <a:p>
            <a:pPr indent="0" lvl="0" marL="457200" rtl="0" algn="l">
              <a:spcBef>
                <a:spcPts val="0"/>
              </a:spcBef>
              <a:spcAft>
                <a:spcPts val="0"/>
              </a:spcAft>
              <a:buNone/>
            </a:pPr>
            <a:r>
              <a:t/>
            </a:r>
            <a:endParaRPr sz="1500">
              <a:latin typeface="Verdana"/>
              <a:ea typeface="Verdana"/>
              <a:cs typeface="Verdana"/>
              <a:sym typeface="Verdana"/>
            </a:endParaRPr>
          </a:p>
          <a:p>
            <a:pPr indent="-323850" lvl="0" marL="457200" rtl="0" algn="l">
              <a:spcBef>
                <a:spcPts val="0"/>
              </a:spcBef>
              <a:spcAft>
                <a:spcPts val="0"/>
              </a:spcAft>
              <a:buSzPts val="1500"/>
              <a:buFont typeface="Verdana"/>
              <a:buChar char="●"/>
            </a:pPr>
            <a:r>
              <a:rPr lang="es" sz="1500">
                <a:latin typeface="Verdana"/>
                <a:ea typeface="Verdana"/>
                <a:cs typeface="Verdana"/>
                <a:sym typeface="Verdana"/>
              </a:rPr>
              <a:t>Conexión punto a punto y bajo consumo energético.</a:t>
            </a:r>
            <a:endParaRPr sz="1500">
              <a:latin typeface="Verdana"/>
              <a:ea typeface="Verdana"/>
              <a:cs typeface="Verdana"/>
              <a:sym typeface="Verdan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2"/>
          <p:cNvSpPr txBox="1"/>
          <p:nvPr>
            <p:ph type="title"/>
          </p:nvPr>
        </p:nvSpPr>
        <p:spPr>
          <a:xfrm>
            <a:off x="706625" y="2694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u="sng">
                <a:solidFill>
                  <a:srgbClr val="FF0000"/>
                </a:solidFill>
              </a:rPr>
              <a:t>Conexión sensores al servidor IoT</a:t>
            </a:r>
            <a:endParaRPr u="sng">
              <a:solidFill>
                <a:srgbClr val="FF0000"/>
              </a:solidFill>
            </a:endParaRPr>
          </a:p>
        </p:txBody>
      </p:sp>
      <p:pic>
        <p:nvPicPr>
          <p:cNvPr id="254" name="Google Shape;254;p32"/>
          <p:cNvPicPr preferRelativeResize="0"/>
          <p:nvPr/>
        </p:nvPicPr>
        <p:blipFill>
          <a:blip r:embed="rId3">
            <a:alphaModFix/>
          </a:blip>
          <a:stretch>
            <a:fillRect/>
          </a:stretch>
        </p:blipFill>
        <p:spPr>
          <a:xfrm>
            <a:off x="1187275" y="1039125"/>
            <a:ext cx="6544398" cy="36146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3"/>
          <p:cNvSpPr txBox="1"/>
          <p:nvPr>
            <p:ph type="title"/>
          </p:nvPr>
        </p:nvSpPr>
        <p:spPr>
          <a:xfrm>
            <a:off x="706625" y="2694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u="sng">
                <a:solidFill>
                  <a:srgbClr val="FF0000"/>
                </a:solidFill>
              </a:rPr>
              <a:t>Sensores conectados</a:t>
            </a:r>
            <a:endParaRPr u="sng">
              <a:solidFill>
                <a:srgbClr val="FF0000"/>
              </a:solidFill>
            </a:endParaRPr>
          </a:p>
        </p:txBody>
      </p:sp>
      <p:pic>
        <p:nvPicPr>
          <p:cNvPr id="260" name="Google Shape;260;p33"/>
          <p:cNvPicPr preferRelativeResize="0"/>
          <p:nvPr/>
        </p:nvPicPr>
        <p:blipFill>
          <a:blip r:embed="rId3">
            <a:alphaModFix/>
          </a:blip>
          <a:stretch>
            <a:fillRect/>
          </a:stretch>
        </p:blipFill>
        <p:spPr>
          <a:xfrm>
            <a:off x="1270925" y="1011025"/>
            <a:ext cx="6602141" cy="36146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4"/>
          <p:cNvSpPr txBox="1"/>
          <p:nvPr>
            <p:ph type="title"/>
          </p:nvPr>
        </p:nvSpPr>
        <p:spPr>
          <a:xfrm>
            <a:off x="706625" y="2694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u="sng">
                <a:solidFill>
                  <a:srgbClr val="FF0000"/>
                </a:solidFill>
              </a:rPr>
              <a:t>Resultado</a:t>
            </a:r>
            <a:r>
              <a:rPr lang="es" u="sng">
                <a:solidFill>
                  <a:srgbClr val="FF0000"/>
                </a:solidFill>
              </a:rPr>
              <a:t>s dispositivos</a:t>
            </a:r>
            <a:endParaRPr u="sng">
              <a:solidFill>
                <a:srgbClr val="FF0000"/>
              </a:solidFill>
            </a:endParaRPr>
          </a:p>
        </p:txBody>
      </p:sp>
      <p:pic>
        <p:nvPicPr>
          <p:cNvPr id="266" name="Google Shape;266;p34"/>
          <p:cNvPicPr preferRelativeResize="0"/>
          <p:nvPr/>
        </p:nvPicPr>
        <p:blipFill>
          <a:blip r:embed="rId3">
            <a:alphaModFix/>
          </a:blip>
          <a:stretch>
            <a:fillRect/>
          </a:stretch>
        </p:blipFill>
        <p:spPr>
          <a:xfrm>
            <a:off x="1521050" y="1053175"/>
            <a:ext cx="6536699" cy="3614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5"/>
          <p:cNvSpPr txBox="1"/>
          <p:nvPr>
            <p:ph type="title"/>
          </p:nvPr>
        </p:nvSpPr>
        <p:spPr>
          <a:xfrm>
            <a:off x="762850" y="452075"/>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u="sng">
                <a:solidFill>
                  <a:srgbClr val="FF0000"/>
                </a:solidFill>
              </a:rPr>
              <a:t>Protocolo Mosquito y Resultados</a:t>
            </a:r>
            <a:endParaRPr u="sng">
              <a:solidFill>
                <a:srgbClr val="FF0000"/>
              </a:solidFill>
            </a:endParaRPr>
          </a:p>
        </p:txBody>
      </p:sp>
      <p:pic>
        <p:nvPicPr>
          <p:cNvPr id="272" name="Google Shape;272;p35"/>
          <p:cNvPicPr preferRelativeResize="0"/>
          <p:nvPr/>
        </p:nvPicPr>
        <p:blipFill>
          <a:blip r:embed="rId3">
            <a:alphaModFix/>
          </a:blip>
          <a:stretch>
            <a:fillRect/>
          </a:stretch>
        </p:blipFill>
        <p:spPr>
          <a:xfrm>
            <a:off x="1051825" y="1224000"/>
            <a:ext cx="5548128" cy="3195601"/>
          </a:xfrm>
          <a:prstGeom prst="rect">
            <a:avLst/>
          </a:prstGeom>
          <a:noFill/>
          <a:ln>
            <a:noFill/>
          </a:ln>
        </p:spPr>
      </p:pic>
      <p:pic>
        <p:nvPicPr>
          <p:cNvPr id="273" name="Google Shape;273;p35"/>
          <p:cNvPicPr preferRelativeResize="0"/>
          <p:nvPr/>
        </p:nvPicPr>
        <p:blipFill>
          <a:blip r:embed="rId4">
            <a:alphaModFix/>
          </a:blip>
          <a:stretch>
            <a:fillRect/>
          </a:stretch>
        </p:blipFill>
        <p:spPr>
          <a:xfrm>
            <a:off x="4572000" y="1952600"/>
            <a:ext cx="3829050" cy="419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6"/>
          <p:cNvSpPr txBox="1"/>
          <p:nvPr>
            <p:ph type="title"/>
          </p:nvPr>
        </p:nvSpPr>
        <p:spPr>
          <a:xfrm>
            <a:off x="762850" y="452075"/>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u="sng">
                <a:solidFill>
                  <a:srgbClr val="FF0000"/>
                </a:solidFill>
              </a:rPr>
              <a:t>Mostrando resultados en Excel</a:t>
            </a:r>
            <a:endParaRPr u="sng">
              <a:solidFill>
                <a:srgbClr val="FF0000"/>
              </a:solidFill>
            </a:endParaRPr>
          </a:p>
        </p:txBody>
      </p:sp>
      <p:pic>
        <p:nvPicPr>
          <p:cNvPr id="279" name="Google Shape;279;p36"/>
          <p:cNvPicPr preferRelativeResize="0"/>
          <p:nvPr/>
        </p:nvPicPr>
        <p:blipFill>
          <a:blip r:embed="rId3">
            <a:alphaModFix/>
          </a:blip>
          <a:stretch>
            <a:fillRect/>
          </a:stretch>
        </p:blipFill>
        <p:spPr>
          <a:xfrm>
            <a:off x="535363" y="1406675"/>
            <a:ext cx="8073277" cy="30622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7"/>
          <p:cNvSpPr txBox="1"/>
          <p:nvPr>
            <p:ph type="title"/>
          </p:nvPr>
        </p:nvSpPr>
        <p:spPr>
          <a:xfrm>
            <a:off x="819150" y="471525"/>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u="sng">
                <a:solidFill>
                  <a:srgbClr val="FF0000"/>
                </a:solidFill>
              </a:rPr>
              <a:t>DEMO TIME</a:t>
            </a:r>
            <a:endParaRPr u="sng">
              <a:solidFill>
                <a:srgbClr val="FF0000"/>
              </a:solidFill>
            </a:endParaRPr>
          </a:p>
        </p:txBody>
      </p:sp>
      <p:pic>
        <p:nvPicPr>
          <p:cNvPr id="285" name="Google Shape;285;p37"/>
          <p:cNvPicPr preferRelativeResize="0"/>
          <p:nvPr/>
        </p:nvPicPr>
        <p:blipFill>
          <a:blip r:embed="rId3">
            <a:alphaModFix/>
          </a:blip>
          <a:stretch>
            <a:fillRect/>
          </a:stretch>
        </p:blipFill>
        <p:spPr>
          <a:xfrm>
            <a:off x="1715500" y="1426125"/>
            <a:ext cx="5505450" cy="27908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8"/>
          <p:cNvSpPr txBox="1"/>
          <p:nvPr>
            <p:ph type="title"/>
          </p:nvPr>
        </p:nvSpPr>
        <p:spPr>
          <a:xfrm>
            <a:off x="819150" y="471525"/>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u="sng">
                <a:solidFill>
                  <a:srgbClr val="FF0000"/>
                </a:solidFill>
              </a:rPr>
              <a:t>¿</a:t>
            </a:r>
            <a:r>
              <a:rPr lang="es" u="sng">
                <a:solidFill>
                  <a:srgbClr val="FF0000"/>
                </a:solidFill>
              </a:rPr>
              <a:t>Preguntas / Dudas?</a:t>
            </a:r>
            <a:endParaRPr u="sng">
              <a:solidFill>
                <a:srgbClr val="FF0000"/>
              </a:solidFill>
            </a:endParaRPr>
          </a:p>
        </p:txBody>
      </p:sp>
      <p:pic>
        <p:nvPicPr>
          <p:cNvPr id="291" name="Google Shape;291;p38"/>
          <p:cNvPicPr preferRelativeResize="0"/>
          <p:nvPr/>
        </p:nvPicPr>
        <p:blipFill>
          <a:blip r:embed="rId3">
            <a:alphaModFix/>
          </a:blip>
          <a:stretch>
            <a:fillRect/>
          </a:stretch>
        </p:blipFill>
        <p:spPr>
          <a:xfrm>
            <a:off x="2971325" y="1231175"/>
            <a:ext cx="3412575" cy="3412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5"/>
          <p:cNvSpPr txBox="1"/>
          <p:nvPr>
            <p:ph type="title"/>
          </p:nvPr>
        </p:nvSpPr>
        <p:spPr>
          <a:xfrm>
            <a:off x="819150" y="4582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u="sng">
                <a:solidFill>
                  <a:srgbClr val="FF0000"/>
                </a:solidFill>
              </a:rPr>
              <a:t>Arquitectura de la red de Lorawan</a:t>
            </a:r>
            <a:endParaRPr u="sng">
              <a:solidFill>
                <a:srgbClr val="FF0000"/>
              </a:solidFill>
            </a:endParaRPr>
          </a:p>
        </p:txBody>
      </p:sp>
      <p:pic>
        <p:nvPicPr>
          <p:cNvPr id="144" name="Google Shape;144;p15"/>
          <p:cNvPicPr preferRelativeResize="0"/>
          <p:nvPr/>
        </p:nvPicPr>
        <p:blipFill>
          <a:blip r:embed="rId3">
            <a:alphaModFix/>
          </a:blip>
          <a:stretch>
            <a:fillRect/>
          </a:stretch>
        </p:blipFill>
        <p:spPr>
          <a:xfrm>
            <a:off x="1047500" y="1217850"/>
            <a:ext cx="6797675" cy="3257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u="sng">
                <a:solidFill>
                  <a:srgbClr val="FF0000"/>
                </a:solidFill>
              </a:rPr>
              <a:t>OTA (Over the air activation)</a:t>
            </a:r>
            <a:endParaRPr u="sng">
              <a:solidFill>
                <a:srgbClr val="FF0000"/>
              </a:solidFill>
            </a:endParaRPr>
          </a:p>
        </p:txBody>
      </p:sp>
      <p:sp>
        <p:nvSpPr>
          <p:cNvPr id="150" name="Google Shape;150;p16"/>
          <p:cNvSpPr txBox="1"/>
          <p:nvPr>
            <p:ph idx="1" type="body"/>
          </p:nvPr>
        </p:nvSpPr>
        <p:spPr>
          <a:xfrm>
            <a:off x="698900" y="1800200"/>
            <a:ext cx="4244100" cy="24480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s" sz="1500">
                <a:solidFill>
                  <a:srgbClr val="000000"/>
                </a:solidFill>
                <a:latin typeface="Verdana"/>
                <a:ea typeface="Verdana"/>
                <a:cs typeface="Verdana"/>
                <a:sym typeface="Verdana"/>
              </a:rPr>
              <a:t>Lora es un protocolo basado en MAC.</a:t>
            </a:r>
            <a:endParaRPr sz="1500">
              <a:solidFill>
                <a:srgbClr val="000000"/>
              </a:solidFill>
              <a:latin typeface="Verdana"/>
              <a:ea typeface="Verdana"/>
              <a:cs typeface="Verdana"/>
              <a:sym typeface="Verdana"/>
            </a:endParaRPr>
          </a:p>
          <a:p>
            <a:pPr indent="0" lvl="0" marL="0" rtl="0" algn="l">
              <a:spcBef>
                <a:spcPts val="1200"/>
              </a:spcBef>
              <a:spcAft>
                <a:spcPts val="0"/>
              </a:spcAft>
              <a:buNone/>
            </a:pPr>
            <a:r>
              <a:rPr lang="es" sz="1500">
                <a:solidFill>
                  <a:srgbClr val="000000"/>
                </a:solidFill>
                <a:latin typeface="Verdana"/>
                <a:ea typeface="Verdana"/>
                <a:cs typeface="Verdana"/>
                <a:sym typeface="Verdana"/>
              </a:rPr>
              <a:t>Se trata de una activación basada sobre la MAC del dispositivo y una contraseña de dispositivo (DEVICE EUI &amp; DEVICE KEY) </a:t>
            </a:r>
            <a:endParaRPr sz="1500">
              <a:solidFill>
                <a:srgbClr val="000000"/>
              </a:solidFill>
              <a:latin typeface="Verdana"/>
              <a:ea typeface="Verdana"/>
              <a:cs typeface="Verdana"/>
              <a:sym typeface="Verdana"/>
            </a:endParaRPr>
          </a:p>
          <a:p>
            <a:pPr indent="0" lvl="0" marL="0" rtl="0" algn="l">
              <a:spcBef>
                <a:spcPts val="1200"/>
              </a:spcBef>
              <a:spcAft>
                <a:spcPts val="1200"/>
              </a:spcAft>
              <a:buNone/>
            </a:pPr>
            <a:r>
              <a:rPr lang="es" sz="1500">
                <a:solidFill>
                  <a:srgbClr val="000000"/>
                </a:solidFill>
                <a:latin typeface="Verdana"/>
                <a:ea typeface="Verdana"/>
                <a:cs typeface="Verdana"/>
                <a:sym typeface="Verdana"/>
              </a:rPr>
              <a:t>Por un lado </a:t>
            </a:r>
            <a:r>
              <a:rPr lang="es" sz="1500">
                <a:solidFill>
                  <a:srgbClr val="000000"/>
                </a:solidFill>
                <a:latin typeface="Verdana"/>
                <a:ea typeface="Verdana"/>
                <a:cs typeface="Verdana"/>
                <a:sym typeface="Verdana"/>
              </a:rPr>
              <a:t>está</a:t>
            </a:r>
            <a:r>
              <a:rPr lang="es" sz="1500">
                <a:solidFill>
                  <a:srgbClr val="000000"/>
                </a:solidFill>
                <a:latin typeface="Verdana"/>
                <a:ea typeface="Verdana"/>
                <a:cs typeface="Verdana"/>
                <a:sym typeface="Verdana"/>
              </a:rPr>
              <a:t> el filtrado de la MAC del dispositivo o identificador de dispositivo (DEVICE EUI) y luego el servidor tiene que tener la clave del dispositivo para poder recibir el payload/mensaje de los datos cifrados del </a:t>
            </a:r>
            <a:r>
              <a:rPr lang="es" sz="1500">
                <a:solidFill>
                  <a:srgbClr val="000000"/>
                </a:solidFill>
                <a:latin typeface="Verdana"/>
                <a:ea typeface="Verdana"/>
                <a:cs typeface="Verdana"/>
                <a:sym typeface="Verdana"/>
              </a:rPr>
              <a:t>dispositivo</a:t>
            </a:r>
            <a:r>
              <a:rPr lang="es" sz="1500">
                <a:solidFill>
                  <a:srgbClr val="000000"/>
                </a:solidFill>
                <a:latin typeface="Verdana"/>
                <a:ea typeface="Verdana"/>
                <a:cs typeface="Verdana"/>
                <a:sym typeface="Verdana"/>
              </a:rPr>
              <a:t>.</a:t>
            </a:r>
            <a:endParaRPr sz="1500">
              <a:solidFill>
                <a:srgbClr val="000000"/>
              </a:solidFill>
              <a:latin typeface="Verdana"/>
              <a:ea typeface="Verdana"/>
              <a:cs typeface="Verdana"/>
              <a:sym typeface="Verdana"/>
            </a:endParaRPr>
          </a:p>
        </p:txBody>
      </p:sp>
      <p:pic>
        <p:nvPicPr>
          <p:cNvPr id="151" name="Google Shape;151;p16"/>
          <p:cNvPicPr preferRelativeResize="0"/>
          <p:nvPr/>
        </p:nvPicPr>
        <p:blipFill>
          <a:blip r:embed="rId3">
            <a:alphaModFix/>
          </a:blip>
          <a:stretch>
            <a:fillRect/>
          </a:stretch>
        </p:blipFill>
        <p:spPr>
          <a:xfrm>
            <a:off x="5170225" y="1919861"/>
            <a:ext cx="3533900" cy="2208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7"/>
          <p:cNvSpPr txBox="1"/>
          <p:nvPr>
            <p:ph type="title"/>
          </p:nvPr>
        </p:nvSpPr>
        <p:spPr>
          <a:xfrm>
            <a:off x="819150" y="5116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u="sng">
                <a:solidFill>
                  <a:srgbClr val="FF0000"/>
                </a:solidFill>
              </a:rPr>
              <a:t>Regulación de Lorawan</a:t>
            </a:r>
            <a:endParaRPr u="sng">
              <a:solidFill>
                <a:srgbClr val="FF0000"/>
              </a:solidFill>
            </a:endParaRPr>
          </a:p>
        </p:txBody>
      </p:sp>
      <p:sp>
        <p:nvSpPr>
          <p:cNvPr id="157" name="Google Shape;157;p17"/>
          <p:cNvSpPr txBox="1"/>
          <p:nvPr>
            <p:ph idx="1" type="body"/>
          </p:nvPr>
        </p:nvSpPr>
        <p:spPr>
          <a:xfrm>
            <a:off x="538575" y="1466200"/>
            <a:ext cx="4190700" cy="320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35"/>
              <a:buNone/>
            </a:pPr>
            <a:r>
              <a:rPr lang="es" sz="1205">
                <a:latin typeface="Verdana"/>
                <a:ea typeface="Verdana"/>
                <a:cs typeface="Verdana"/>
                <a:sym typeface="Verdana"/>
              </a:rPr>
              <a:t>Lora hace uso de radiofrecuencias para </a:t>
            </a:r>
            <a:r>
              <a:rPr lang="es" sz="1205">
                <a:latin typeface="Verdana"/>
                <a:ea typeface="Verdana"/>
                <a:cs typeface="Verdana"/>
                <a:sym typeface="Verdana"/>
              </a:rPr>
              <a:t>conectar</a:t>
            </a:r>
            <a:r>
              <a:rPr lang="es" sz="1205">
                <a:latin typeface="Verdana"/>
                <a:ea typeface="Verdana"/>
                <a:cs typeface="Verdana"/>
                <a:sym typeface="Verdana"/>
              </a:rPr>
              <a:t> los dispositivos y/o sensores con los puntos de acceso de los mismos para poder llevar los datos a distancias muy lejanas. </a:t>
            </a:r>
            <a:endParaRPr sz="1205">
              <a:latin typeface="Verdana"/>
              <a:ea typeface="Verdana"/>
              <a:cs typeface="Verdana"/>
              <a:sym typeface="Verdana"/>
            </a:endParaRPr>
          </a:p>
          <a:p>
            <a:pPr indent="0" lvl="0" marL="0" rtl="0" algn="l">
              <a:spcBef>
                <a:spcPts val="1200"/>
              </a:spcBef>
              <a:spcAft>
                <a:spcPts val="0"/>
              </a:spcAft>
              <a:buSzPts val="935"/>
              <a:buNone/>
            </a:pPr>
            <a:r>
              <a:rPr lang="es" sz="1205">
                <a:latin typeface="Verdana"/>
                <a:ea typeface="Verdana"/>
                <a:cs typeface="Verdana"/>
                <a:sym typeface="Verdana"/>
              </a:rPr>
              <a:t>El espectro radiofónico es un tema muy delicado en todos los países del mundo,  ya que las propias compañías de telefonía se pelean por el propio uso del espectro radiofónico para evitar interferencias y mejorar la cobertura de los dispositivos.</a:t>
            </a:r>
            <a:endParaRPr sz="1205">
              <a:latin typeface="Verdana"/>
              <a:ea typeface="Verdana"/>
              <a:cs typeface="Verdana"/>
              <a:sym typeface="Verdana"/>
            </a:endParaRPr>
          </a:p>
          <a:p>
            <a:pPr indent="0" lvl="0" marL="0" rtl="0" algn="l">
              <a:spcBef>
                <a:spcPts val="1200"/>
              </a:spcBef>
              <a:spcAft>
                <a:spcPts val="1200"/>
              </a:spcAft>
              <a:buSzPts val="935"/>
              <a:buNone/>
            </a:pPr>
            <a:r>
              <a:rPr lang="es" sz="1205">
                <a:latin typeface="Verdana"/>
                <a:ea typeface="Verdana"/>
                <a:cs typeface="Verdana"/>
                <a:sym typeface="Verdana"/>
              </a:rPr>
              <a:t>Lora Alliance fue una organización que se creó para regular el uso  de la red Lora en todo el mundo.</a:t>
            </a:r>
            <a:endParaRPr sz="1205">
              <a:latin typeface="Verdana"/>
              <a:ea typeface="Verdana"/>
              <a:cs typeface="Verdana"/>
              <a:sym typeface="Verdana"/>
            </a:endParaRPr>
          </a:p>
        </p:txBody>
      </p:sp>
      <p:pic>
        <p:nvPicPr>
          <p:cNvPr id="158" name="Google Shape;158;p17"/>
          <p:cNvPicPr preferRelativeResize="0"/>
          <p:nvPr/>
        </p:nvPicPr>
        <p:blipFill>
          <a:blip r:embed="rId3">
            <a:alphaModFix/>
          </a:blip>
          <a:stretch>
            <a:fillRect/>
          </a:stretch>
        </p:blipFill>
        <p:spPr>
          <a:xfrm>
            <a:off x="4886262" y="1857131"/>
            <a:ext cx="3726725" cy="1678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8"/>
          <p:cNvSpPr txBox="1"/>
          <p:nvPr>
            <p:ph type="title"/>
          </p:nvPr>
        </p:nvSpPr>
        <p:spPr>
          <a:xfrm>
            <a:off x="819150" y="56505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u="sng">
                <a:solidFill>
                  <a:srgbClr val="FF0000"/>
                </a:solidFill>
              </a:rPr>
              <a:t>Usos de la red Lorawan</a:t>
            </a:r>
            <a:endParaRPr u="sng">
              <a:solidFill>
                <a:srgbClr val="FF0000"/>
              </a:solidFill>
            </a:endParaRPr>
          </a:p>
        </p:txBody>
      </p:sp>
      <p:sp>
        <p:nvSpPr>
          <p:cNvPr id="164" name="Google Shape;164;p18"/>
          <p:cNvSpPr txBox="1"/>
          <p:nvPr>
            <p:ph idx="1" type="body"/>
          </p:nvPr>
        </p:nvSpPr>
        <p:spPr>
          <a:xfrm>
            <a:off x="819150" y="1683325"/>
            <a:ext cx="3683100" cy="27555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s" sz="1700"/>
              <a:t>Control del Ciclo del agua.</a:t>
            </a:r>
            <a:endParaRPr sz="1700"/>
          </a:p>
          <a:p>
            <a:pPr indent="-336550" lvl="0" marL="457200" rtl="0" algn="l">
              <a:spcBef>
                <a:spcPts val="0"/>
              </a:spcBef>
              <a:spcAft>
                <a:spcPts val="0"/>
              </a:spcAft>
              <a:buSzPts val="1700"/>
              <a:buChar char="●"/>
            </a:pPr>
            <a:r>
              <a:rPr lang="es" sz="1700"/>
              <a:t>Control Medioambiental.</a:t>
            </a:r>
            <a:endParaRPr sz="1700"/>
          </a:p>
          <a:p>
            <a:pPr indent="-336550" lvl="0" marL="457200" rtl="0" algn="l">
              <a:spcBef>
                <a:spcPts val="0"/>
              </a:spcBef>
              <a:spcAft>
                <a:spcPts val="0"/>
              </a:spcAft>
              <a:buSzPts val="1700"/>
              <a:buChar char="●"/>
            </a:pPr>
            <a:r>
              <a:rPr lang="es" sz="1700"/>
              <a:t>Agricultura Sostenible / Optimización de recursos </a:t>
            </a:r>
            <a:r>
              <a:rPr lang="es" sz="1700"/>
              <a:t>hídricos</a:t>
            </a:r>
            <a:r>
              <a:rPr lang="es" sz="1700"/>
              <a:t>.</a:t>
            </a:r>
            <a:endParaRPr sz="1700"/>
          </a:p>
          <a:p>
            <a:pPr indent="-336550" lvl="0" marL="457200" rtl="0" algn="l">
              <a:spcBef>
                <a:spcPts val="0"/>
              </a:spcBef>
              <a:spcAft>
                <a:spcPts val="0"/>
              </a:spcAft>
              <a:buSzPts val="1700"/>
              <a:buChar char="●"/>
            </a:pPr>
            <a:r>
              <a:rPr lang="es" sz="1700"/>
              <a:t>Control de infraestructuras.</a:t>
            </a:r>
            <a:endParaRPr sz="1700"/>
          </a:p>
          <a:p>
            <a:pPr indent="-336550" lvl="0" marL="457200" rtl="0" algn="l">
              <a:spcBef>
                <a:spcPts val="0"/>
              </a:spcBef>
              <a:spcAft>
                <a:spcPts val="0"/>
              </a:spcAft>
              <a:buSzPts val="1700"/>
              <a:buChar char="●"/>
            </a:pPr>
            <a:r>
              <a:rPr lang="es" sz="1700"/>
              <a:t>Gestión de variables en edificios (sensores de movimiento, luz, temperatura, humedad…)</a:t>
            </a:r>
            <a:endParaRPr sz="1700"/>
          </a:p>
        </p:txBody>
      </p:sp>
      <p:pic>
        <p:nvPicPr>
          <p:cNvPr id="165" name="Google Shape;165;p18"/>
          <p:cNvPicPr preferRelativeResize="0"/>
          <p:nvPr/>
        </p:nvPicPr>
        <p:blipFill>
          <a:blip r:embed="rId3">
            <a:alphaModFix/>
          </a:blip>
          <a:stretch>
            <a:fillRect/>
          </a:stretch>
        </p:blipFill>
        <p:spPr>
          <a:xfrm>
            <a:off x="4743625" y="1859100"/>
            <a:ext cx="3581227" cy="2015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9"/>
          <p:cNvSpPr txBox="1"/>
          <p:nvPr>
            <p:ph type="title"/>
          </p:nvPr>
        </p:nvSpPr>
        <p:spPr>
          <a:xfrm>
            <a:off x="885950" y="618475"/>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sz="3900" u="sng">
                <a:solidFill>
                  <a:srgbClr val="FF0000"/>
                </a:solidFill>
              </a:rPr>
              <a:t>Proyectos Lorawan</a:t>
            </a:r>
            <a:endParaRPr sz="3900" u="sng">
              <a:solidFill>
                <a:srgbClr val="FF0000"/>
              </a:solidFill>
            </a:endParaRPr>
          </a:p>
        </p:txBody>
      </p:sp>
      <p:sp>
        <p:nvSpPr>
          <p:cNvPr id="171" name="Google Shape;171;p19"/>
          <p:cNvSpPr txBox="1"/>
          <p:nvPr>
            <p:ph idx="1" type="body"/>
          </p:nvPr>
        </p:nvSpPr>
        <p:spPr>
          <a:xfrm>
            <a:off x="641275" y="1763475"/>
            <a:ext cx="3820800" cy="290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800">
                <a:latin typeface="Verdana"/>
                <a:ea typeface="Verdana"/>
                <a:cs typeface="Verdana"/>
                <a:sym typeface="Verdana"/>
              </a:rPr>
              <a:t>Red BlockChain para compartir acceso a internet de manera cifrada y privada.</a:t>
            </a:r>
            <a:endParaRPr sz="1800">
              <a:latin typeface="Verdana"/>
              <a:ea typeface="Verdana"/>
              <a:cs typeface="Verdana"/>
              <a:sym typeface="Verdana"/>
            </a:endParaRPr>
          </a:p>
          <a:p>
            <a:pPr indent="0" lvl="0" marL="0" rtl="0" algn="l">
              <a:spcBef>
                <a:spcPts val="1200"/>
              </a:spcBef>
              <a:spcAft>
                <a:spcPts val="1200"/>
              </a:spcAft>
              <a:buNone/>
            </a:pPr>
            <a:r>
              <a:rPr lang="es" sz="1633">
                <a:latin typeface="Verdana"/>
                <a:ea typeface="Verdana"/>
                <a:cs typeface="Verdana"/>
                <a:sym typeface="Verdana"/>
              </a:rPr>
              <a:t>La propia Universidad de Córdoba tiene un proyecto para IoT basado en Lorawan y dispositivos desplegados por toda la ciudad.</a:t>
            </a:r>
            <a:endParaRPr/>
          </a:p>
        </p:txBody>
      </p:sp>
      <p:pic>
        <p:nvPicPr>
          <p:cNvPr id="172" name="Google Shape;172;p19"/>
          <p:cNvPicPr preferRelativeResize="0"/>
          <p:nvPr/>
        </p:nvPicPr>
        <p:blipFill>
          <a:blip r:embed="rId3">
            <a:alphaModFix/>
          </a:blip>
          <a:stretch>
            <a:fillRect/>
          </a:stretch>
        </p:blipFill>
        <p:spPr>
          <a:xfrm>
            <a:off x="5544275" y="1466197"/>
            <a:ext cx="1953249" cy="1260075"/>
          </a:xfrm>
          <a:prstGeom prst="rect">
            <a:avLst/>
          </a:prstGeom>
          <a:noFill/>
          <a:ln>
            <a:noFill/>
          </a:ln>
        </p:spPr>
      </p:pic>
      <p:pic>
        <p:nvPicPr>
          <p:cNvPr id="173" name="Google Shape;173;p19"/>
          <p:cNvPicPr preferRelativeResize="0"/>
          <p:nvPr/>
        </p:nvPicPr>
        <p:blipFill>
          <a:blip r:embed="rId4">
            <a:alphaModFix/>
          </a:blip>
          <a:stretch>
            <a:fillRect/>
          </a:stretch>
        </p:blipFill>
        <p:spPr>
          <a:xfrm>
            <a:off x="4880975" y="2933049"/>
            <a:ext cx="3511649" cy="1734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0"/>
          <p:cNvSpPr txBox="1"/>
          <p:nvPr>
            <p:ph type="title"/>
          </p:nvPr>
        </p:nvSpPr>
        <p:spPr>
          <a:xfrm>
            <a:off x="819150" y="378000"/>
            <a:ext cx="7505700" cy="954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u="sng">
                <a:solidFill>
                  <a:srgbClr val="FF0000"/>
                </a:solidFill>
              </a:rPr>
              <a:t>Distancia de funcionamiento de los dispositivos</a:t>
            </a:r>
            <a:endParaRPr u="sng">
              <a:solidFill>
                <a:srgbClr val="FF0000"/>
              </a:solidFill>
            </a:endParaRPr>
          </a:p>
        </p:txBody>
      </p:sp>
      <p:pic>
        <p:nvPicPr>
          <p:cNvPr id="179" name="Google Shape;179;p20"/>
          <p:cNvPicPr preferRelativeResize="0"/>
          <p:nvPr/>
        </p:nvPicPr>
        <p:blipFill>
          <a:blip r:embed="rId3">
            <a:alphaModFix/>
          </a:blip>
          <a:stretch>
            <a:fillRect/>
          </a:stretch>
        </p:blipFill>
        <p:spPr>
          <a:xfrm>
            <a:off x="1448300" y="1231175"/>
            <a:ext cx="6433950" cy="3588425"/>
          </a:xfrm>
          <a:prstGeom prst="rect">
            <a:avLst/>
          </a:prstGeom>
          <a:noFill/>
          <a:ln>
            <a:noFill/>
          </a:ln>
        </p:spPr>
      </p:pic>
      <p:sp>
        <p:nvSpPr>
          <p:cNvPr id="180" name="Google Shape;180;p20">
            <a:hlinkClick r:id="rId4"/>
          </p:cNvPr>
          <p:cNvSpPr txBox="1"/>
          <p:nvPr/>
        </p:nvSpPr>
        <p:spPr>
          <a:xfrm>
            <a:off x="1448225" y="1122250"/>
            <a:ext cx="64341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1"/>
          <p:cNvSpPr txBox="1"/>
          <p:nvPr>
            <p:ph type="title"/>
          </p:nvPr>
        </p:nvSpPr>
        <p:spPr>
          <a:xfrm>
            <a:off x="819150" y="324575"/>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u="sng">
                <a:solidFill>
                  <a:srgbClr val="FF0000"/>
                </a:solidFill>
              </a:rPr>
              <a:t>Proyecto IoT Lorawan IES Gran Capitán</a:t>
            </a:r>
            <a:endParaRPr u="sng">
              <a:solidFill>
                <a:srgbClr val="FF0000"/>
              </a:solidFill>
            </a:endParaRPr>
          </a:p>
        </p:txBody>
      </p:sp>
      <p:pic>
        <p:nvPicPr>
          <p:cNvPr id="186" name="Google Shape;186;p21"/>
          <p:cNvPicPr preferRelativeResize="0"/>
          <p:nvPr/>
        </p:nvPicPr>
        <p:blipFill>
          <a:blip r:embed="rId3">
            <a:alphaModFix/>
          </a:blip>
          <a:stretch>
            <a:fillRect/>
          </a:stretch>
        </p:blipFill>
        <p:spPr>
          <a:xfrm>
            <a:off x="3806375" y="977300"/>
            <a:ext cx="4249551" cy="3831775"/>
          </a:xfrm>
          <a:prstGeom prst="rect">
            <a:avLst/>
          </a:prstGeom>
          <a:noFill/>
          <a:ln>
            <a:noFill/>
          </a:ln>
        </p:spPr>
      </p:pic>
      <p:sp>
        <p:nvSpPr>
          <p:cNvPr id="187" name="Google Shape;187;p21"/>
          <p:cNvSpPr txBox="1"/>
          <p:nvPr/>
        </p:nvSpPr>
        <p:spPr>
          <a:xfrm>
            <a:off x="819150" y="2311225"/>
            <a:ext cx="24315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500">
                <a:latin typeface="Verdana"/>
                <a:ea typeface="Verdana"/>
                <a:cs typeface="Verdana"/>
                <a:sym typeface="Verdana"/>
              </a:rPr>
              <a:t>LA IDEA:</a:t>
            </a:r>
            <a:endParaRPr sz="3500">
              <a:latin typeface="Verdana"/>
              <a:ea typeface="Verdana"/>
              <a:cs typeface="Verdana"/>
              <a:sym typeface="Verdana"/>
            </a:endParaRPr>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